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8" r:id="rId4"/>
    <p:sldId id="286" r:id="rId5"/>
    <p:sldId id="280" r:id="rId6"/>
    <p:sldId id="277" r:id="rId7"/>
    <p:sldId id="269" r:id="rId8"/>
    <p:sldId id="271" r:id="rId9"/>
    <p:sldId id="278" r:id="rId10"/>
    <p:sldId id="270" r:id="rId11"/>
    <p:sldId id="273" r:id="rId12"/>
    <p:sldId id="274" r:id="rId13"/>
    <p:sldId id="275" r:id="rId14"/>
    <p:sldId id="276" r:id="rId15"/>
    <p:sldId id="281" r:id="rId16"/>
    <p:sldId id="282" r:id="rId17"/>
    <p:sldId id="283" r:id="rId18"/>
    <p:sldId id="284" r:id="rId19"/>
    <p:sldId id="285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  <p:embeddedFont>
      <p:font typeface="Ploni DL 1.1 AAA" pitchFamily="2" charset="-79"/>
      <p:regular r:id="rId28"/>
      <p:bold r:id="rId29"/>
    </p:embeddedFont>
    <p:embeddedFont>
      <p:font typeface="Ploni DL 1.1 AAA D-Bold" pitchFamily="2" charset="-79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1" autoAdjust="0"/>
    <p:restoredTop sz="94660"/>
  </p:normalViewPr>
  <p:slideViewPr>
    <p:cSldViewPr snapToGrid="0">
      <p:cViewPr>
        <p:scale>
          <a:sx n="130" d="100"/>
          <a:sy n="130" d="100"/>
        </p:scale>
        <p:origin x="40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86A1-AEB4-5A33-280F-6FECA714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4DCA9-0C1E-35EE-8F9E-1B440F6FE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C886-E852-F03B-E516-280965F9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61279-4759-9095-405E-F00B9919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6C06B-4CCF-8B0C-CE03-FA604EAB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4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FF67-3509-2673-F195-6EC479F8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6FBF3-03B0-250E-B8AB-6D8222316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AEA80-BA28-FE59-9031-2DFF438C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032CA-DC96-FB57-51DB-6D40952D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2ED52-EFDE-E224-4944-056073EB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1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0D8FB-AD3E-ACFB-939B-FB459C1CF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82DA1-7BDE-7D2E-523C-04162F87E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6DC14-B14B-DEF4-54C1-0A5E5C416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DB8A8-39CA-D9C6-3BEB-FAB6B934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2E7CB-0543-4D8F-D715-2DD50624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78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B3C0-B4EE-7D56-9DD6-A85E1324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5BB7-06AF-F691-D19C-47F49518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2DBF-A847-C380-D328-4B184D0B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49E1F-0506-5E7C-D6B9-A7CF835F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705B-190B-1890-56A9-DBFCB8E33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30F68-2196-FA01-2D79-EF7FF663B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9BDA6-6FDC-7516-758E-814197F8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B53D4-11D2-3762-B9FA-8F770B0A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1BA7D-BD45-6C26-25BA-26D5C591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0577-0244-9D40-9F61-52F27EDF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0516-03BE-D5C3-D8AB-0653B0C4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C7441-EA3E-40D1-6E30-5FB06EC9C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542D2-B727-989D-661F-640764077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F1E87-B8EE-C221-857E-5CB98407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55DC-E805-20C9-DB38-6FEABFAE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5341A-F535-3E0B-D044-0E5DCA0A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4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8B0D-EE87-36B7-0CC1-83BC6188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610F-225A-7018-EBBC-DA76940F8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0546E-9B98-7866-05AF-26263879A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E21F5-142B-8872-FD8E-2350DBFDD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46CEF-C341-5C8B-08A8-BCEC8E60A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4497D-313E-F38B-F004-F911BCFA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92E28-5B03-9073-A8F8-C90EFDDC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D91737-E764-0113-CAD3-604B54D5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6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CBF2-67AB-E11A-E2D1-3D3EEB8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4B719-A48F-19BA-FCDC-465583FA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4AA45-28AB-B72E-C89E-114C560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B9F78-7F9D-0839-7FAA-1FE6A222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1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8356D-F08C-13AD-9B41-C1958816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C98AF-B557-CEB4-8108-2A7DC91E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1AE61-04F6-B6A4-07B7-12A58978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3EF9-6C66-2616-7BC7-670C3721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D3A6-89A7-7693-B609-6B5F0DC81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651C8-5601-A994-FDE9-B9F40A0C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6920F-0D51-0EB8-4532-0245BF3B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AB12-0D76-0595-EE18-071B1610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6425C-1AE5-6CFA-F44D-89E63D76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1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A834-5A49-C7EC-C1CD-1EC665C0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93BF65-9399-040E-5B11-EAB316595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D0775-B53C-0CD2-3C14-B48D68391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5B1AA-93A5-B904-EE50-A78191B7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F9FE0-39E3-1017-CF18-01E8D59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08D08-2CA1-E539-512A-7132BF31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1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BFDEB-2624-3BDB-DA82-9E405D41A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40316-10F9-4CDE-C1BB-9F8E7C40E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C10FE-A05A-AACD-769A-01A70978F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42117-4E2F-4337-878A-484026A24AC9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74F76-5F58-2CEB-CF6E-45BF7D706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CA6D4-523D-310C-DEC4-054510B51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D00E9-2F65-4A05-BA58-9B9A4C73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8A943-020C-2412-2504-77B410C28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4681" y="2157543"/>
            <a:ext cx="5561938" cy="2513516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he-IL" sz="24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פרויקט סופי בראייה ממוחשבת, 2022</a:t>
            </a:r>
            <a:br>
              <a:rPr lang="he-IL" sz="24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</a:br>
            <a:b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3D Scanning Made Simple</a:t>
            </a:r>
            <a:br>
              <a:rPr lang="he-IL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9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</a:br>
            <a:r>
              <a:rPr lang="en-US" sz="24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Yakir </a:t>
            </a:r>
            <a:r>
              <a:rPr lang="en-US" sz="2400" dirty="0" err="1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Bukris</a:t>
            </a:r>
            <a:r>
              <a:rPr lang="en-US" sz="24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, 205731359</a:t>
            </a:r>
            <a:br>
              <a:rPr lang="en-US" sz="24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</a:br>
            <a:r>
              <a:rPr lang="en-US" sz="24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Miriam Goldstein, 206221509</a:t>
            </a:r>
            <a:endParaRPr lang="en-US" sz="2400" dirty="0">
              <a:latin typeface="Ploni DL 1.1 AAA" pitchFamily="2" charset="-79"/>
              <a:cs typeface="Ploni DL 1.1 AAA" pitchFamily="2" charset="-79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2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58637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 err="1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קליברציה</a:t>
            </a:r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 של המנורה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E0202F-15C6-ED84-3DE8-55FCF0B29DC1}"/>
              </a:ext>
            </a:extLst>
          </p:cNvPr>
          <p:cNvSpPr txBox="1"/>
          <p:nvPr/>
        </p:nvSpPr>
        <p:spPr>
          <a:xfrm>
            <a:off x="6845430" y="1848548"/>
            <a:ext cx="4800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>
                <a:latin typeface="Ploni DL 1.1 AAA" pitchFamily="2" charset="-79"/>
                <a:cs typeface="Ploni DL 1.1 AAA" pitchFamily="2" charset="-79"/>
              </a:rPr>
              <a:t>לאחר מכן, מיפינו את הפיקסלים לנקודות ב-</a:t>
            </a:r>
            <a:r>
              <a:rPr lang="en-US" sz="2000" dirty="0">
                <a:latin typeface="Ploni DL 1.1 AAA" pitchFamily="2" charset="-79"/>
                <a:cs typeface="Ploni DL 1.1 AAA" pitchFamily="2" charset="-79"/>
              </a:rPr>
              <a:t>:World Points</a:t>
            </a:r>
            <a:endParaRPr lang="en-IL" sz="2000" dirty="0">
              <a:latin typeface="Ploni DL 1.1 AAA" pitchFamily="2" charset="-79"/>
              <a:cs typeface="Ploni DL 1.1 AAA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B68B9A-5977-9DC2-1FC0-609AED13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7" y="2248658"/>
            <a:ext cx="5072592" cy="4446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753DC-E60F-EE42-5E0F-086726F0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057" y="2501929"/>
            <a:ext cx="4347366" cy="4126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63C735-1E52-DB01-3ABC-6B29A3E80FE4}"/>
              </a:ext>
            </a:extLst>
          </p:cNvPr>
          <p:cNvSpPr txBox="1"/>
          <p:nvPr/>
        </p:nvSpPr>
        <p:spPr>
          <a:xfrm>
            <a:off x="471340" y="1848548"/>
            <a:ext cx="5557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>
                <a:latin typeface="Ploni DL 1.1 AAA" pitchFamily="2" charset="-79"/>
                <a:cs typeface="Ploni DL 1.1 AAA" pitchFamily="2" charset="-79"/>
              </a:rPr>
              <a:t>מציאה של </a:t>
            </a:r>
            <a:r>
              <a:rPr lang="he-IL" sz="2000" b="1" dirty="0">
                <a:latin typeface="Ploni DL 1.1 AAA" pitchFamily="2" charset="-79"/>
                <a:cs typeface="Ploni DL 1.1 AAA" pitchFamily="2" charset="-79"/>
              </a:rPr>
              <a:t>S</a:t>
            </a:r>
            <a:r>
              <a:rPr lang="he-IL" sz="2000" dirty="0">
                <a:latin typeface="Ploni DL 1.1 AAA" pitchFamily="2" charset="-79"/>
                <a:cs typeface="Ploni DL 1.1 AAA" pitchFamily="2" charset="-79"/>
              </a:rPr>
              <a:t> ע"י מציאת נקודת החיתוך של הישרים: </a:t>
            </a:r>
            <a:endParaRPr lang="en-IL" sz="2000" dirty="0">
              <a:latin typeface="Ploni DL 1.1 AAA" pitchFamily="2" charset="-79"/>
              <a:cs typeface="Ploni DL 1.1 AAA" pitchFamily="2" charset="-79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CAF2757-851E-C983-5144-11577065C1D8}"/>
              </a:ext>
            </a:extLst>
          </p:cNvPr>
          <p:cNvSpPr txBox="1">
            <a:spLocks/>
          </p:cNvSpPr>
          <p:nvPr/>
        </p:nvSpPr>
        <p:spPr>
          <a:xfrm>
            <a:off x="0" y="971177"/>
            <a:ext cx="12192000" cy="39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oni DL 1.1 AAA D-Bold" pitchFamily="2" charset="-79"/>
                <a:cs typeface="Ploni DL 1.1 AAA D-Bold" pitchFamily="2" charset="-79"/>
              </a:rPr>
              <a:t>תוצאות מיפוי הנקודות ומציאת S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Ploni DL 1.1 AAA D-Bold" pitchFamily="2" charset="-79"/>
              <a:cs typeface="Ploni DL 1.1 AAA D-Bol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273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19079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מציאת קו-הצל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E0202F-15C6-ED84-3DE8-55FCF0B29DC1}"/>
              </a:ext>
            </a:extLst>
          </p:cNvPr>
          <p:cNvSpPr txBox="1"/>
          <p:nvPr/>
        </p:nvSpPr>
        <p:spPr>
          <a:xfrm>
            <a:off x="1582994" y="1902440"/>
            <a:ext cx="9356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he-IL" sz="2000" dirty="0">
                <a:latin typeface="Ploni DL 1.1 AAA" pitchFamily="2" charset="-79"/>
                <a:cs typeface="Ploni DL 1.1 AAA" pitchFamily="2" charset="-79"/>
              </a:rPr>
              <a:t>בעזרת השיטה שתוארה בהתחלה, ביצענו סריקה של יד, צילמנו את הסריקה בווידאו, וניתחנו כל פריים בסרטון על מנת לחלץ את המידע הרלוונטי לנו.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8D63C-FFC8-2D63-ADDB-33BC519BB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96" y="2910347"/>
            <a:ext cx="6326384" cy="35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1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5496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מציאת קו-הצל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/>
              <p:nvPr/>
            </p:nvSpPr>
            <p:spPr>
              <a:xfrm>
                <a:off x="2163097" y="1966246"/>
                <a:ext cx="9356631" cy="4200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r" defTabSz="914400" rtl="1" eaLnBrk="1" latinLnBrk="0" hangingPunct="1"/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ראשית, נתאר את השיטה לאתר פיקסלים שנמצאים על קו הצל:</a:t>
                </a:r>
              </a:p>
              <a:p>
                <a:pPr marL="0" algn="r" defTabSz="914400" rtl="1" eaLnBrk="1" latinLnBrk="0" hangingPunct="1"/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defTabSz="914400" rtl="1" eaLnBrk="1" latinLnBrk="0" hangingPunct="1">
                  <a:buFont typeface="Arial" panose="020B0604020202020204" pitchFamily="34" charset="0"/>
                  <a:buChar char="•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מחשבים לכל פיקסל: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lang="en-IL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𝑥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𝑦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=</m:t>
                    </m:r>
                    <m:r>
                      <m:rPr>
                        <m:nor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max</m:t>
                    </m:r>
                    <m:r>
                      <m:rPr>
                        <m:nor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𝐼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𝑥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𝑦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𝑡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)}</m:t>
                    </m:r>
                  </m:oMath>
                </a14:m>
                <a:r>
                  <a:rPr lang="en-IL" sz="2000" dirty="0">
                    <a:effectLst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 , שזה ערך הבהירות המקסימלי של הפיקסל לאורך כל הסרטון.</a:t>
                </a:r>
              </a:p>
              <a:p>
                <a:pPr algn="r" defTabSz="914400" rtl="1" eaLnBrk="1" latinLnBrk="0" hangingPunct="1"/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defTabSz="914400" rtl="1" eaLnBrk="1" latinLnBrk="0" hangingPunct="1">
                  <a:buFont typeface="Arial" panose="020B0604020202020204" pitchFamily="34" charset="0"/>
                  <a:buChar char="•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מחשבים לכל פיקסל: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min</m:t>
                        </m:r>
                      </m:sub>
                    </m:sSub>
                    <m:d>
                      <m:dPr>
                        <m:ctrlPr>
                          <a:rPr lang="en-IL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𝑥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𝑦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=</m:t>
                    </m:r>
                    <m:r>
                      <m:rPr>
                        <m:nor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min</m:t>
                    </m:r>
                    <m:r>
                      <m:rPr>
                        <m:nor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𝐼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𝑥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𝑦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𝑡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)}</m:t>
                    </m:r>
                  </m:oMath>
                </a14:m>
                <a:r>
                  <a:rPr lang="en-IL" sz="2000" dirty="0">
                    <a:effectLst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 , שזה ערך הבהירות המינימלי של הפיקסל לאורך כל הסרטון.</a:t>
                </a:r>
              </a:p>
              <a:p>
                <a:pPr algn="r" defTabSz="914400" rtl="1" eaLnBrk="1" latinLnBrk="0" hangingPunct="1"/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rtl="1">
                  <a:buFont typeface="Arial" panose="020B0604020202020204" pitchFamily="34" charset="0"/>
                  <a:buChar char="•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מחשבים לכל פיקסל: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Δ</m:t>
                    </m:r>
                    <m:r>
                      <a:rPr lang="en-US" i="1"/>
                      <m:t>𝐼</m:t>
                    </m:r>
                    <m:d>
                      <m:dPr>
                        <m:ctrlPr>
                          <a:rPr lang="en-IL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𝑦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𝑡</m:t>
                        </m:r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𝐼</m:t>
                    </m:r>
                    <m:d>
                      <m:dPr>
                        <m:ctrlPr>
                          <a:rPr lang="en-IL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𝑦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𝑡</m:t>
                        </m:r>
                      </m:e>
                    </m:d>
                    <m:r>
                      <a:rPr lang="en-US" i="1"/>
                      <m:t>−</m:t>
                    </m:r>
                    <m:f>
                      <m:fPr>
                        <m:ctrlPr>
                          <a:rPr lang="en-IL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  <m:d>
                      <m:dPr>
                        <m:ctrlPr>
                          <a:rPr lang="en-IL" i="1"/>
                        </m:ctrlPr>
                      </m:dPr>
                      <m:e>
                        <m:sSub>
                          <m:sSubPr>
                            <m:ctrlPr>
                              <a:rPr lang="en-IL" i="1"/>
                            </m:ctrlPr>
                          </m:sSubPr>
                          <m:e>
                            <m:r>
                              <a:rPr lang="en-US" i="1"/>
                              <m:t>𝐼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/>
                              <m:t>max</m:t>
                            </m:r>
                          </m:sub>
                        </m:sSub>
                        <m:d>
                          <m:dPr>
                            <m:ctrlPr>
                              <a:rPr lang="en-IL" i="1"/>
                            </m:ctrlPr>
                          </m:dPr>
                          <m:e>
                            <m:r>
                              <a:rPr lang="en-US" i="1"/>
                              <m:t>𝑥</m:t>
                            </m:r>
                            <m:r>
                              <a:rPr lang="en-US" i="1"/>
                              <m:t>,</m:t>
                            </m:r>
                            <m:r>
                              <a:rPr lang="en-US" i="1"/>
                              <m:t>𝑦</m:t>
                            </m:r>
                          </m:e>
                        </m:d>
                        <m:r>
                          <a:rPr lang="en-US" i="1"/>
                          <m:t>+</m:t>
                        </m:r>
                        <m:sSub>
                          <m:sSubPr>
                            <m:ctrlPr>
                              <a:rPr lang="en-IL" i="1"/>
                            </m:ctrlPr>
                          </m:sSubPr>
                          <m:e>
                            <m:r>
                              <a:rPr lang="en-US" i="1"/>
                              <m:t>𝐼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/>
                              <m:t>min</m:t>
                            </m:r>
                          </m:sub>
                        </m:sSub>
                        <m:d>
                          <m:dPr>
                            <m:ctrlPr>
                              <a:rPr lang="en-IL" i="1"/>
                            </m:ctrlPr>
                          </m:dPr>
                          <m:e>
                            <m:r>
                              <a:rPr lang="en-US" i="1"/>
                              <m:t>𝑥</m:t>
                            </m:r>
                            <m:r>
                              <a:rPr lang="en-US" i="1"/>
                              <m:t>,</m:t>
                            </m:r>
                            <m:r>
                              <a:rPr lang="en-US" i="1"/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IL" sz="2000" dirty="0">
                    <a:effectLst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, שזה ערך הבהירות של הפיקסל בפריים </a:t>
                </a:r>
                <a14:m>
                  <m:oMath xmlns:m="http://schemas.openxmlformats.org/officeDocument/2006/math">
                    <m:r>
                      <a:rPr lang="en-US" i="1"/>
                      <m:t>𝑡</m:t>
                    </m:r>
                  </m:oMath>
                </a14:m>
                <a:r>
                  <a:rPr lang="en-IL" sz="2000" dirty="0">
                    <a:effectLst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פחות ממוצע ערכי הבהירות המקסימלי והמינימלי.      אנחנו שומרים ערך זה עבור כל פיקסל בכל פריים, וכאשר בפריים מסוים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משנה סימן (</a:t>
                </a:r>
                <a:r>
                  <a:rPr lang="en-US" sz="2000" dirty="0">
                    <a:latin typeface="Ploni DL 1.1 AAA" pitchFamily="2" charset="-79"/>
                    <a:cs typeface="Ploni DL 1.1 AAA" pitchFamily="2" charset="-79"/>
                  </a:rPr>
                  <a:t>zero crossing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), אנחנו "מתייחסים" אליו כאל פיקסל שנמצא על קו הצל.</a:t>
                </a:r>
              </a:p>
              <a:p>
                <a:pPr marL="342900" indent="-342900" algn="r" defTabSz="914400" rtl="1" eaLnBrk="1" latinLnBrk="0" hangingPunct="1">
                  <a:buFont typeface="Arial" panose="020B0604020202020204" pitchFamily="34" charset="0"/>
                  <a:buChar char="•"/>
                </a:pPr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097" y="1966246"/>
                <a:ext cx="9356631" cy="4200189"/>
              </a:xfrm>
              <a:prstGeom prst="rect">
                <a:avLst/>
              </a:prstGeom>
              <a:blipFill>
                <a:blip r:embed="rId2"/>
                <a:stretch>
                  <a:fillRect t="-906" r="-678" b="-15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2E05C455-8B54-34A2-A6AB-01EE92208C50}"/>
              </a:ext>
            </a:extLst>
          </p:cNvPr>
          <p:cNvSpPr txBox="1">
            <a:spLocks/>
          </p:cNvSpPr>
          <p:nvPr/>
        </p:nvSpPr>
        <p:spPr>
          <a:xfrm>
            <a:off x="0" y="971177"/>
            <a:ext cx="12192000" cy="39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oni DL 1.1 AAA D-Bold" pitchFamily="2" charset="-79"/>
                <a:cs typeface="Ploni DL 1.1 AAA D-Bold" pitchFamily="2" charset="-79"/>
              </a:rPr>
              <a:t>תיאור השיטה לאיתור פיקסלים על קו הצל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Ploni DL 1.1 AAA D-Bold" pitchFamily="2" charset="-79"/>
              <a:cs typeface="Ploni DL 1.1 AAA D-Bol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7625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872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מציאת קו-הצל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/>
              <p:nvPr/>
            </p:nvSpPr>
            <p:spPr>
              <a:xfrm>
                <a:off x="6420465" y="2537338"/>
                <a:ext cx="5471105" cy="2653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כעת, על מנת למצוא 2 נקודות המגדירות את קו-הצל, קיבענו ערכים של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𝑙𝑒𝑓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</a:t>
                </a:r>
                <a:r>
                  <a:rPr lang="en-US" sz="2000" dirty="0">
                    <a:latin typeface="Ploni DL 1.1 AAA" pitchFamily="2" charset="-79"/>
                    <a:cs typeface="Ploni DL 1.1 AAA" pitchFamily="2" charset="-79"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ו-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</a:t>
                </a:r>
                <a:r>
                  <a:rPr lang="en-US" sz="2000" dirty="0">
                    <a:latin typeface="Ploni DL 1.1 AAA" pitchFamily="2" charset="-79"/>
                    <a:cs typeface="Ploni DL 1.1 AAA" pitchFamily="2" charset="-79"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המסמנות את גבולות הצל, וחיפשנו את ה-</a:t>
                </a:r>
                <a:r>
                  <a:rPr lang="en-IL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𝑙𝑒𝑓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ו-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IL" sz="2000" dirty="0"/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שמתאימים להם.</a:t>
                </a:r>
              </a:p>
              <a:p>
                <a:pPr marL="0" algn="r" defTabSz="914400" rtl="1" eaLnBrk="1" latinLnBrk="0" hangingPunct="1"/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algn="r" rtl="1"/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כלומר, בכל פריים עברנו על כל ה-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של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ו-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ובדקנו בעזרת השיטה שתוארה בשקף הקודם, את הפיקסל הראשון שמקיים </a:t>
                </a:r>
                <a:r>
                  <a:rPr lang="en-US" sz="2000" dirty="0">
                    <a:latin typeface="Ploni DL 1.1 AAA" pitchFamily="2" charset="-79"/>
                    <a:cs typeface="Ploni DL 1.1 AAA" pitchFamily="2" charset="-79"/>
                  </a:rPr>
                  <a:t>zero-crossing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.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65" y="2537338"/>
                <a:ext cx="5471105" cy="2653996"/>
              </a:xfrm>
              <a:prstGeom prst="rect">
                <a:avLst/>
              </a:prstGeom>
              <a:blipFill>
                <a:blip r:embed="rId2"/>
                <a:stretch>
                  <a:fillRect l="-694" t="-952" r="-926" b="-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BA3678-3666-5A31-7601-7AFFC69DF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0" y="2340693"/>
            <a:ext cx="5933221" cy="333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10FB3-6583-EE06-0DC4-D15C4ECF9F92}"/>
              </a:ext>
            </a:extLst>
          </p:cNvPr>
          <p:cNvSpPr txBox="1"/>
          <p:nvPr/>
        </p:nvSpPr>
        <p:spPr>
          <a:xfrm>
            <a:off x="835743" y="5747571"/>
            <a:ext cx="304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b="1" dirty="0">
                <a:latin typeface="Ploni DL 1.1 AAA" pitchFamily="2" charset="-79"/>
                <a:cs typeface="Ploni DL 1.1 AAA" pitchFamily="2" charset="-79"/>
              </a:rPr>
              <a:t>התוצאה שהתקבלה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7AC0972-3767-4CFC-5A59-0A988C6D1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71177"/>
                <a:ext cx="12192000" cy="3912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rtl="1"/>
                <a:r>
                  <a:rPr lang="he-IL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loni DL 1.1 AAA D-Bold" pitchFamily="2" charset="-79"/>
                    <a:cs typeface="Ploni DL 1.1 AAA D-Bold" pitchFamily="2" charset="-79"/>
                  </a:rPr>
                  <a:t>איתור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𝑙𝑒𝑓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e-IL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loni DL 1.1 AAA D-Bold" pitchFamily="2" charset="-79"/>
                    <a:cs typeface="Ploni DL 1.1 AAA D-Bold" pitchFamily="2" charset="-79"/>
                  </a:rPr>
                  <a:t> וגם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700" i="1"/>
                        </m:ctrlPr>
                      </m:sSubPr>
                      <m:e>
                        <m:r>
                          <a:rPr lang="en-US" sz="2700" i="1"/>
                          <m:t>𝑦</m:t>
                        </m:r>
                      </m:e>
                      <m:sub>
                        <m:r>
                          <a:rPr lang="en-US" sz="2700" i="1"/>
                          <m:t>𝑟𝑖𝑔h𝑡</m:t>
                        </m:r>
                      </m:sub>
                    </m:sSub>
                  </m:oMath>
                </a14:m>
                <a:r>
                  <a:rPr lang="en-IL" sz="2800" dirty="0">
                    <a:effectLst/>
                  </a:rPr>
                  <a:t> 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loni DL 1.1 AAA D-Bold" pitchFamily="2" charset="-79"/>
                  <a:cs typeface="Ploni DL 1.1 AAA D-Bold" pitchFamily="2" charset="-79"/>
                </a:endParaRP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7AC0972-3767-4CFC-5A59-0A988C6D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1177"/>
                <a:ext cx="12192000" cy="391296"/>
              </a:xfrm>
              <a:prstGeom prst="rect">
                <a:avLst/>
              </a:prstGeom>
              <a:blipFill>
                <a:blip r:embed="rId4"/>
                <a:stretch>
                  <a:fillRect t="-25000" b="-312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99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872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מציאת קו-הצל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E0202F-15C6-ED84-3DE8-55FCF0B29DC1}"/>
              </a:ext>
            </a:extLst>
          </p:cNvPr>
          <p:cNvSpPr txBox="1"/>
          <p:nvPr/>
        </p:nvSpPr>
        <p:spPr>
          <a:xfrm>
            <a:off x="6420465" y="2413337"/>
            <a:ext cx="5471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dirty="0">
                <a:latin typeface="Ploni DL 1.1 AAA" pitchFamily="2" charset="-79"/>
                <a:cs typeface="Ploni DL 1.1 AAA" pitchFamily="2" charset="-79"/>
              </a:rPr>
              <a:t>באופן דומה, בעזרת אותה שיטה, נאתר את כל שאר הפיקסלים שנמצאים על קו-הצל, על מנת שנוכל בהמשך למצוא את ה-</a:t>
            </a:r>
            <a:r>
              <a:rPr lang="en-US" sz="2000" dirty="0">
                <a:latin typeface="Ploni DL 1.1 AAA" pitchFamily="2" charset="-79"/>
                <a:cs typeface="Ploni DL 1.1 AAA" pitchFamily="2" charset="-79"/>
              </a:rPr>
              <a:t>World Points</a:t>
            </a:r>
            <a:r>
              <a:rPr lang="he-IL" sz="2000" dirty="0">
                <a:latin typeface="Ploni DL 1.1 AAA" pitchFamily="2" charset="-79"/>
                <a:cs typeface="Ploni DL 1.1 AAA" pitchFamily="2" charset="-79"/>
              </a:rPr>
              <a:t> שתואמות להם.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10FB3-6583-EE06-0DC4-D15C4ECF9F92}"/>
              </a:ext>
            </a:extLst>
          </p:cNvPr>
          <p:cNvSpPr txBox="1"/>
          <p:nvPr/>
        </p:nvSpPr>
        <p:spPr>
          <a:xfrm>
            <a:off x="835743" y="5747571"/>
            <a:ext cx="304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b="1" dirty="0">
                <a:latin typeface="Ploni DL 1.1 AAA" pitchFamily="2" charset="-79"/>
                <a:cs typeface="Ploni DL 1.1 AAA" pitchFamily="2" charset="-79"/>
              </a:rPr>
              <a:t>התוצאה שהתקבלה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AC0972-3767-4CFC-5A59-0A988C6D12C5}"/>
              </a:ext>
            </a:extLst>
          </p:cNvPr>
          <p:cNvSpPr txBox="1">
            <a:spLocks/>
          </p:cNvSpPr>
          <p:nvPr/>
        </p:nvSpPr>
        <p:spPr>
          <a:xfrm>
            <a:off x="0" y="971177"/>
            <a:ext cx="12192000" cy="39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oni DL 1.1 AAA D-Bold" pitchFamily="2" charset="-79"/>
                <a:cs typeface="Ploni DL 1.1 AAA D-Bold" pitchFamily="2" charset="-79"/>
              </a:rPr>
              <a:t>איתור כל שאר הפיקסלים על הקו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Ploni DL 1.1 AAA D-Bold" pitchFamily="2" charset="-79"/>
              <a:cs typeface="Ploni DL 1.1 AAA D-Bold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7EAC2-3063-8CE7-C3B8-56604F02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0" y="2417020"/>
            <a:ext cx="5676280" cy="319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872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סריקת האובייקט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/>
              <p:nvPr/>
            </p:nvSpPr>
            <p:spPr>
              <a:xfrm>
                <a:off x="1306598" y="1843067"/>
                <a:ext cx="9194254" cy="820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09270" indent="-228600" algn="r" rtl="1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he-IL" sz="1800" dirty="0">
                    <a:effectLst/>
                    <a:latin typeface="Ploni DL 1.1 AAA" pitchFamily="2" charset="-79"/>
                    <a:ea typeface="Times New Roman" panose="02020603050405020304" pitchFamily="18" charset="0"/>
                    <a:cs typeface="Ploni DL 1.1 AAA" pitchFamily="2" charset="-79"/>
                  </a:rPr>
                  <a:t> הנקודות שמצאנו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/>
                        </m:ctrlPr>
                      </m:sSubPr>
                      <m:e>
                        <m:r>
                          <a:rPr lang="en-US" i="1"/>
                          <m:t>𝑝</m:t>
                        </m:r>
                      </m:e>
                      <m:sub>
                        <m:r>
                          <a:rPr lang="en-US" i="1"/>
                          <m:t>𝑙𝑒𝑓𝑡</m:t>
                        </m:r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ctrlPr>
                          <a:rPr lang="en-IL" i="1"/>
                        </m:ctrlPr>
                      </m:dPr>
                      <m:e>
                        <m:sSub>
                          <m:sSubPr>
                            <m:ctrlPr>
                              <a:rPr lang="en-IL" i="1"/>
                            </m:ctrlPr>
                          </m:sSubPr>
                          <m:e>
                            <m:r>
                              <a:rPr lang="en-US" i="1"/>
                              <m:t>𝑥</m:t>
                            </m:r>
                          </m:e>
                          <m:sub>
                            <m:r>
                              <a:rPr lang="en-US" i="1"/>
                              <m:t>𝑙𝑒𝑓𝑡</m:t>
                            </m:r>
                          </m:sub>
                        </m:sSub>
                        <m:r>
                          <a:rPr lang="en-US" i="1"/>
                          <m:t>, </m:t>
                        </m:r>
                        <m:sSub>
                          <m:sSubPr>
                            <m:ctrlPr>
                              <a:rPr lang="en-IL" i="1"/>
                            </m:ctrlPr>
                          </m:sSubPr>
                          <m:e>
                            <m:r>
                              <a:rPr lang="en-US" i="1"/>
                              <m:t>𝑦</m:t>
                            </m:r>
                          </m:e>
                          <m:sub>
                            <m:r>
                              <a:rPr lang="en-US" i="1"/>
                              <m:t>𝑙𝑒𝑓𝑡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IL" dirty="0">
                    <a:effectLst/>
                  </a:rPr>
                  <a:t> </a:t>
                </a:r>
                <a:r>
                  <a:rPr lang="he-IL" sz="1800" dirty="0">
                    <a:effectLst/>
                    <a:latin typeface="Ploni DL 1.1 AAA" pitchFamily="2" charset="-79"/>
                    <a:ea typeface="Times New Roman" panose="02020603050405020304" pitchFamily="18" charset="0"/>
                    <a:cs typeface="Ploni DL 1.1 AAA" pitchFamily="2" charset="-79"/>
                  </a:rPr>
                  <a:t> 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/>
                        </m:ctrlPr>
                      </m:sSubPr>
                      <m:e>
                        <m:r>
                          <a:rPr lang="en-US" i="1"/>
                          <m:t>𝑝</m:t>
                        </m:r>
                      </m:e>
                      <m:sub>
                        <m:r>
                          <a:rPr lang="en-US" i="1"/>
                          <m:t>𝑟𝑖𝑔h𝑡</m:t>
                        </m:r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ctrlPr>
                          <a:rPr lang="en-IL" i="1"/>
                        </m:ctrlPr>
                      </m:dPr>
                      <m:e>
                        <m:sSub>
                          <m:sSubPr>
                            <m:ctrlPr>
                              <a:rPr lang="en-IL" i="1"/>
                            </m:ctrlPr>
                          </m:sSubPr>
                          <m:e>
                            <m:r>
                              <a:rPr lang="en-US" i="1"/>
                              <m:t>𝑥</m:t>
                            </m:r>
                          </m:e>
                          <m:sub>
                            <m:r>
                              <a:rPr lang="en-US" i="1"/>
                              <m:t>𝑟𝑖𝑔h𝑡</m:t>
                            </m:r>
                          </m:sub>
                        </m:sSub>
                        <m:r>
                          <a:rPr lang="en-US" i="1"/>
                          <m:t>,</m:t>
                        </m:r>
                        <m:sSub>
                          <m:sSubPr>
                            <m:ctrlPr>
                              <a:rPr lang="en-IL" i="1"/>
                            </m:ctrlPr>
                          </m:sSubPr>
                          <m:e>
                            <m:r>
                              <a:rPr lang="en-US" i="1"/>
                              <m:t>𝑦</m:t>
                            </m:r>
                          </m:e>
                          <m:sub>
                            <m:r>
                              <a:rPr lang="en-US" i="1"/>
                              <m:t>𝑟𝑖𝑔h𝑡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IL" dirty="0">
                    <a:effectLst/>
                  </a:rPr>
                  <a:t> </a:t>
                </a:r>
                <a:r>
                  <a:rPr lang="he-IL" sz="1800" dirty="0">
                    <a:effectLst/>
                    <a:latin typeface="Ploni DL 1.1 AAA" pitchFamily="2" charset="-79"/>
                    <a:ea typeface="Times New Roman" panose="02020603050405020304" pitchFamily="18" charset="0"/>
                    <a:cs typeface="Ploni DL 1.1 AAA" pitchFamily="2" charset="-79"/>
                  </a:rPr>
                  <a:t> , ו-</a:t>
                </a:r>
                <a:r>
                  <a:rPr lang="he-IL" dirty="0"/>
                  <a:t>S</a:t>
                </a:r>
                <a:r>
                  <a:rPr lang="en-IL" dirty="0"/>
                  <a:t> </a:t>
                </a:r>
                <a:r>
                  <a:rPr lang="he-IL" sz="1800" dirty="0">
                    <a:effectLst/>
                    <a:latin typeface="Ploni DL 1.1 AAA" pitchFamily="2" charset="-79"/>
                    <a:ea typeface="Times New Roman" panose="02020603050405020304" pitchFamily="18" charset="0"/>
                    <a:cs typeface="Ploni DL 1.1 AAA" pitchFamily="2" charset="-79"/>
                  </a:rPr>
                  <a:t> , יוצרות לנו את מישור הצל:</a:t>
                </a:r>
                <a:endParaRPr lang="en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598" y="1843067"/>
                <a:ext cx="9194254" cy="820417"/>
              </a:xfrm>
              <a:prstGeom prst="rect">
                <a:avLst/>
              </a:prstGeom>
              <a:blipFill>
                <a:blip r:embed="rId2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7AC0972-3767-4CFC-5A59-0A988C6D12C5}"/>
              </a:ext>
            </a:extLst>
          </p:cNvPr>
          <p:cNvSpPr txBox="1">
            <a:spLocks/>
          </p:cNvSpPr>
          <p:nvPr/>
        </p:nvSpPr>
        <p:spPr>
          <a:xfrm>
            <a:off x="0" y="971177"/>
            <a:ext cx="12192000" cy="39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oni DL 1.1 AAA D-Bold" pitchFamily="2" charset="-79"/>
                <a:cs typeface="Ploni DL 1.1 AAA D-Bold" pitchFamily="2" charset="-79"/>
              </a:rPr>
              <a:t>מציאת המישור של הצל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Ploni DL 1.1 AAA D-Bold" pitchFamily="2" charset="-79"/>
              <a:cs typeface="Ploni DL 1.1 AAA D-Bold" pitchFamily="2" charset="-79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36F8E58-E268-E266-4152-16E0C9921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28" y="2314606"/>
            <a:ext cx="4194824" cy="41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5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872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סריקת האובייקט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/>
              <p:nvPr/>
            </p:nvSpPr>
            <p:spPr>
              <a:xfrm>
                <a:off x="5545394" y="1843066"/>
                <a:ext cx="6499122" cy="441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09270" indent="-228600" algn="r" rtl="1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השלב האחרון שנותר הוא מיפוי של הפיקסלים שמצאנו על קו-הצל לנקודות בעולם האמיתי, שיתנו לנו שיחזור תלת-ממדי של האובייקט שלנו. נגדיר את הנקודה שאנחנו רוצים למצוא בעולם האמיתי כ-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𝑃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L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.</a:t>
                </a:r>
              </a:p>
              <a:p>
                <a:pPr marL="509270" indent="-228600" algn="r" rtl="1">
                  <a:lnSpc>
                    <a:spcPct val="125000"/>
                  </a:lnSpc>
                  <a:spcAft>
                    <a:spcPts val="600"/>
                  </a:spcAft>
                </a:pPr>
                <a:endParaRPr lang="he-IL" dirty="0"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509270" indent="-228600" algn="r" rtl="1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he-IL" sz="1800" u="sng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תהליך המיפוי מתבצע ב</a:t>
                </a:r>
                <a:r>
                  <a:rPr lang="he-IL" u="sng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אמצעות השלבים הבאים:</a:t>
                </a:r>
              </a:p>
              <a:p>
                <a:pPr marL="623570" indent="-342900" algn="r" rtl="1">
                  <a:lnSpc>
                    <a:spcPct val="125000"/>
                  </a:lnSpc>
                  <a:spcAft>
                    <a:spcPts val="600"/>
                  </a:spcAft>
                  <a:buFontTx/>
                  <a:buAutoNum type="arabicPeriod"/>
                </a:pPr>
                <a:r>
                  <a:rPr lang="he-IL" sz="18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בשלב הראשון, נמצא את נקודת החיתוך של הקרן </a:t>
                </a:r>
                <a:r>
                  <a:rPr lang="en-US" sz="18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L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Ploni DL 1.1 AAA" pitchFamily="2" charset="-79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Ploni DL 1.1 AAA" pitchFamily="2" charset="-79"/>
                              </a:rPr>
                              <m:t>𝑐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,</m:t>
                        </m:r>
                        <m:sSub>
                          <m:sSubPr>
                            <m:ctrlPr>
                              <a:rPr lang="en-IL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IL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Ploni DL 1.1 AAA" pitchFamily="2" charset="-79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Ploni DL 1.1 AAA" pitchFamily="2" charset="-79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IL" dirty="0">
                    <a:effectLst/>
                  </a:rPr>
                  <a:t> </a:t>
                </a:r>
                <a:r>
                  <a:rPr lang="he-IL" sz="18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עם מישור השולחן, אותה נגדיר כ- </a:t>
                </a:r>
                <a:r>
                  <a:rPr lang="en-US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𝑑𝑒𝑠𝑘</m:t>
                        </m:r>
                      </m:sub>
                    </m:sSub>
                  </m:oMath>
                </a14:m>
                <a:r>
                  <a:rPr lang="en-US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</a:t>
                </a:r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, תהליך זה זהה לגמרי למה שתואר </a:t>
                </a:r>
                <a:r>
                  <a:rPr lang="he-IL" dirty="0" err="1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בקליברציה</a:t>
                </a:r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של המנורה.</a:t>
                </a:r>
                <a:endParaRPr lang="he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:endParaRPr lang="he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394" y="1843066"/>
                <a:ext cx="6499122" cy="4410182"/>
              </a:xfrm>
              <a:prstGeom prst="rect">
                <a:avLst/>
              </a:prstGeom>
              <a:blipFill>
                <a:blip r:embed="rId2"/>
                <a:stretch>
                  <a:fillRect b="-11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7AC0972-3767-4CFC-5A59-0A988C6D12C5}"/>
              </a:ext>
            </a:extLst>
          </p:cNvPr>
          <p:cNvSpPr txBox="1">
            <a:spLocks/>
          </p:cNvSpPr>
          <p:nvPr/>
        </p:nvSpPr>
        <p:spPr>
          <a:xfrm>
            <a:off x="0" y="971177"/>
            <a:ext cx="12192000" cy="39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oni DL 1.1 AAA D-Bold" pitchFamily="2" charset="-79"/>
                <a:cs typeface="Ploni DL 1.1 AAA D-Bold" pitchFamily="2" charset="-79"/>
              </a:rPr>
              <a:t>3D 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0020C-F4B0-B436-F726-6333FE71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92" y="1556410"/>
            <a:ext cx="5441253" cy="52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8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872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סריקת האובייקט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/>
              <p:nvPr/>
            </p:nvSpPr>
            <p:spPr>
              <a:xfrm>
                <a:off x="5545394" y="1843066"/>
                <a:ext cx="6499122" cy="510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2. מאחר והנקודות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𝑃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, </m:t>
                    </m:r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𝑂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, </m:t>
                    </m:r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𝑑𝑒𝑠𝑘</m:t>
                        </m:r>
                      </m:sub>
                    </m:sSub>
                  </m:oMath>
                </a14:m>
                <a:r>
                  <a:rPr lang="en-US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</a:t>
                </a:r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 נמצאות על אותו הקו, ניתן לרשום את המשוואה:</a:t>
                </a:r>
              </a:p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Ploni DL 1.1 AAA" pitchFamily="2" charset="-79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Ploni DL 1.1 AAA" pitchFamily="2" charset="-79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Ploni DL 1.1 AAA" pitchFamily="2" charset="-79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Ploni DL 1.1 AAA" pitchFamily="2" charset="-79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L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Ploni DL 1.1 AAA" pitchFamily="2" charset="-79"/>
                                      </a:rPr>
                                      <m:t>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L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Ploni DL 1.1 AAA" pitchFamily="2" charset="-79"/>
                                      </a:rPr>
                                      <m:t>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L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Ploni DL 1.1 AAA" pitchFamily="2" charset="-79"/>
                                      </a:rPr>
                                      <m:t>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Ploni DL 1.1 AAA" pitchFamily="2" charset="-79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Ploni DL 1.1 AAA" pitchFamily="2" charset="-79"/>
                        </a:rPr>
                        <m:t>𝑘</m:t>
                      </m:r>
                      <m:d>
                        <m:d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𝑑𝑒𝑠</m:t>
                                        </m:r>
                                        <m:sSub>
                                          <m:sSubPr>
                                            <m:ctrlPr>
                                              <a:rPr lang="en-IL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𝑑𝑒𝑠</m:t>
                                        </m:r>
                                        <m:sSub>
                                          <m:sSubPr>
                                            <m:ctrlPr>
                                              <a:rPr lang="en-IL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𝑑𝑒𝑠</m:t>
                                        </m:r>
                                        <m:sSub>
                                          <m:sSubPr>
                                            <m:ctrlPr>
                                              <a:rPr lang="en-IL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Ploni DL 1.1 AAA" pitchFamily="2" charset="-79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IL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IL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Ploni DL 1.1 AAA" pitchFamily="2" charset="-79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IL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Ploni DL 1.1 AAA" pitchFamily="2" charset="-79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3. כמו כן, מאחר והנקודות 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𝑆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, </m:t>
                    </m:r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</m:ctrlPr>
                      </m:sSubPr>
                      <m:e>
                        <m:r>
                          <a:rPr lang="he-IL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𝑙𝑒𝑓𝑡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,</m:t>
                    </m:r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</m:ctrlPr>
                      </m:sSubPr>
                      <m:e>
                        <m:r>
                          <a:rPr lang="he-IL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𝑟𝑖𝑔h𝑡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,</m:t>
                    </m:r>
                    <m:r>
                      <a:rPr lang="he-IL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  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𝑃</m:t>
                    </m:r>
                  </m:oMath>
                </a14:m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נמצאות על אותו המישור, נוכל להגדיר מטריצה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ששורותיה הן תלויות לינארית והדטרמיננטה שלה היא 0:</a:t>
                </a:r>
              </a:p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Ploni DL 1.1 AAA" pitchFamily="2" charset="-79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Ploni DL 1.1 AAA" pitchFamily="2" charset="-79"/>
                            </a:rPr>
                            <m:t>𝑀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Ploni DL 1.1 AAA" pitchFamily="2" charset="-79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Ploni DL 1.1 AAA" pitchFamily="2" charset="-79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Ploni DL 1.1 AAA" pitchFamily="2" charset="-79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Ploni DL 1.1 AAA" pitchFamily="2" charset="-79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Ploni DL 1.1 AAA" pitchFamily="2" charset="-79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Ploni DL 1.1 AAA" pitchFamily="2" charset="-79"/>
                                  </a:rPr>
                                  <m:t>𝑍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Ploni DL 1.1 AAA" pitchFamily="2" charset="-79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𝑙𝑒𝑓𝑡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𝑙𝑒𝑓𝑡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𝑙𝑒𝑓𝑡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𝑟𝑖𝑔h𝑡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𝑟𝑖𝑔h𝑡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𝑟𝑖𝑔h𝑡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:endParaRPr lang="he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394" y="1843066"/>
                <a:ext cx="6499122" cy="5108514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7AC0972-3767-4CFC-5A59-0A988C6D12C5}"/>
              </a:ext>
            </a:extLst>
          </p:cNvPr>
          <p:cNvSpPr txBox="1">
            <a:spLocks/>
          </p:cNvSpPr>
          <p:nvPr/>
        </p:nvSpPr>
        <p:spPr>
          <a:xfrm>
            <a:off x="0" y="971177"/>
            <a:ext cx="12192000" cy="39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oni DL 1.1 AAA D-Bold" pitchFamily="2" charset="-79"/>
                <a:cs typeface="Ploni DL 1.1 AAA D-Bold" pitchFamily="2" charset="-79"/>
              </a:rPr>
              <a:t>3D Reconstruction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A02B7-FC15-CDE9-34EB-C8022C87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82" y="1637760"/>
            <a:ext cx="4649254" cy="50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58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872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סריקת האובייקט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/>
              <p:nvPr/>
            </p:nvSpPr>
            <p:spPr>
              <a:xfrm>
                <a:off x="5545394" y="1843066"/>
                <a:ext cx="6499122" cy="545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4. ומאיחוד של הנתונים הללו, ניתן לחשב את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𝑘</m:t>
                    </m:r>
                  </m:oMath>
                </a14:m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:</a:t>
                </a:r>
              </a:p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Ploni DL 1.1 AAA" pitchFamily="2" charset="-79"/>
                        </a:rPr>
                        <m:t>𝑘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Ploni DL 1.1 AAA" pitchFamily="2" charset="-79"/>
                        </a:rPr>
                        <m:t>=−</m:t>
                      </m:r>
                      <m:f>
                        <m:f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loni DL 1.1 AAA" pitchFamily="2" charset="-79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loni DL 1.1 AAA" pitchFamily="2" charset="-79"/>
                            </a:rPr>
                            <m:t>det</m:t>
                          </m:r>
                          <m:d>
                            <m:dPr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loni DL 1.1 AAA" pitchFamily="2" charset="-79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Ploni DL 1.1 AAA" pitchFamily="2" charset="-79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𝑙𝑒𝑓𝑡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𝑟𝑖𝑔h𝑡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𝑙𝑒𝑓𝑡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𝑟𝑖𝑔h𝑡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𝑙𝑒𝑓𝑡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𝑟𝑖𝑔h𝑡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Ploni DL 1.1 AAA" pitchFamily="2" charset="-79"/>
                            </a:rPr>
                            <m:t>det</m:t>
                          </m:r>
                          <m:d>
                            <m:dPr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Ploni DL 1.1 AAA" pitchFamily="2" charset="-79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Ploni DL 1.1 AAA" pitchFamily="2" charset="-79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e-IL" sz="1800" b="0" i="0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𝑙𝑒𝑓𝑡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𝑟𝑖𝑔h𝑡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𝑑𝑒𝑠𝑘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𝑙𝑒𝑓𝑡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𝑟𝑖𝑔h𝑡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𝑑𝑒𝑠𝑘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𝑙𝑒𝑓𝑡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𝑟𝑖𝑔h𝑡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𝑑𝑒𝑠𝑘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Ploni DL 1.1 AAA" pitchFamily="2" charset="-79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Ploni DL 1.1 AAA" pitchFamily="2" charset="-79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Ploni DL 1.1 AAA" pitchFamily="2" charset="-79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den>
                      </m:f>
                    </m:oMath>
                  </m:oMathPara>
                </a14:m>
                <a:endParaRPr lang="en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:endParaRPr lang="he-IL" sz="1050" dirty="0"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לאחר שמצאנו את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𝑘</m:t>
                    </m:r>
                  </m:oMath>
                </a14:m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, מציאת הנקודה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𝑃</m:t>
                    </m:r>
                  </m:oMath>
                </a14:m>
                <a:r>
                  <a:rPr lang="he-IL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היא מיידית בעזרת הצבה במשוואה של הישר.</a:t>
                </a:r>
                <a:endParaRPr lang="en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280670" algn="r" rtl="1">
                  <a:lnSpc>
                    <a:spcPct val="125000"/>
                  </a:lnSpc>
                  <a:spcAft>
                    <a:spcPts val="600"/>
                  </a:spcAft>
                </a:pPr>
                <a:endParaRPr lang="he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394" y="1843066"/>
                <a:ext cx="6499122" cy="5451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7AC0972-3767-4CFC-5A59-0A988C6D12C5}"/>
              </a:ext>
            </a:extLst>
          </p:cNvPr>
          <p:cNvSpPr txBox="1">
            <a:spLocks/>
          </p:cNvSpPr>
          <p:nvPr/>
        </p:nvSpPr>
        <p:spPr>
          <a:xfrm>
            <a:off x="0" y="971177"/>
            <a:ext cx="12192000" cy="39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oni DL 1.1 AAA D-Bold" pitchFamily="2" charset="-79"/>
                <a:cs typeface="Ploni DL 1.1 AAA D-Bold" pitchFamily="2" charset="-79"/>
              </a:rPr>
              <a:t>3D Reconstruction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A02B7-FC15-CDE9-34EB-C8022C87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82" y="1637760"/>
            <a:ext cx="4649254" cy="50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79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872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סריקת האובייקט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7AC0972-3767-4CFC-5A59-0A988C6D12C5}"/>
              </a:ext>
            </a:extLst>
          </p:cNvPr>
          <p:cNvSpPr txBox="1">
            <a:spLocks/>
          </p:cNvSpPr>
          <p:nvPr/>
        </p:nvSpPr>
        <p:spPr>
          <a:xfrm>
            <a:off x="0" y="971177"/>
            <a:ext cx="12192000" cy="39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oni DL 1.1 AAA D-Bold" pitchFamily="2" charset="-79"/>
                <a:cs typeface="Ploni DL 1.1 AAA D-Bold" pitchFamily="2" charset="-79"/>
              </a:rPr>
              <a:t>תוצאה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Ploni DL 1.1 AAA D-Bold" pitchFamily="2" charset="-79"/>
              <a:cs typeface="Ploni DL 1.1 AAA D-Bold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6D31B-E2F1-BF3F-273C-6416686B2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55" y="1559108"/>
            <a:ext cx="5277464" cy="5277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A6DD7F-B62C-235D-E372-93749A72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59" y="1889452"/>
            <a:ext cx="4704856" cy="46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0E981-C4C0-3056-655C-E867564B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e-IL" sz="7200" b="1" dirty="0">
                <a:solidFill>
                  <a:srgbClr val="FFFFFF"/>
                </a:solidFill>
                <a:latin typeface="Ploni DL 1.1 AAA" pitchFamily="2" charset="-79"/>
                <a:cs typeface="Ploni DL 1.1 AAA" pitchFamily="2" charset="-79"/>
              </a:rPr>
              <a:t>מבוא</a:t>
            </a:r>
            <a:endParaRPr lang="en-US" b="1" dirty="0">
              <a:solidFill>
                <a:srgbClr val="FFFFFF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09A-43D5-3B98-6E05-ABFBF799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633" y="382537"/>
            <a:ext cx="6906491" cy="5585619"/>
          </a:xfrm>
        </p:spPr>
        <p:txBody>
          <a:bodyPr anchor="ctr">
            <a:normAutofit/>
          </a:bodyPr>
          <a:lstStyle/>
          <a:p>
            <a:pPr algn="r" rtl="1">
              <a:spcAft>
                <a:spcPts val="800"/>
              </a:spcAft>
            </a:pPr>
            <a:r>
              <a:rPr lang="he-IL" sz="22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ישנו ביקוש גדול לטכנולוגיות סריקה בתלת ממד בתעשיות הצומחות של בינה מלאכותית, ניווט, אנימציה ובידור, עיצוב תעשייתי, סימולציות וירטואליות ועוד.</a:t>
            </a:r>
          </a:p>
          <a:p>
            <a:pPr algn="r" rtl="1">
              <a:spcAft>
                <a:spcPts val="800"/>
              </a:spcAft>
            </a:pPr>
            <a:r>
              <a:rPr lang="he-IL" sz="22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בפרויקט שלנו חקרנו ומימשנו סורק תלת ממדי בהתבסס על עבודתו של </a:t>
            </a:r>
            <a:r>
              <a:rPr lang="en-US" sz="22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Jean-Yves </a:t>
            </a:r>
            <a:r>
              <a:rPr lang="en-US" sz="2200" dirty="0" err="1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Bouguet</a:t>
            </a:r>
            <a:r>
              <a:rPr lang="he-IL" sz="22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 שהציג במאמרו.</a:t>
            </a:r>
          </a:p>
          <a:p>
            <a:pPr algn="r" rtl="1">
              <a:spcAft>
                <a:spcPts val="800"/>
              </a:spcAft>
            </a:pPr>
            <a:r>
              <a:rPr lang="he-IL" sz="2200" dirty="0"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שיטת סריקה זו מעניינת במיוחד בגלל פשטותה וכן מפני שהיא כל כך </a:t>
            </a:r>
            <a:r>
              <a:rPr lang="he-IL" sz="2200" dirty="0" err="1"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קוסט</a:t>
            </a:r>
            <a:r>
              <a:rPr lang="he-IL" sz="2200" dirty="0"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-אפקטיבית. השיטה דורשת רק מצלמה, מנורה, מקל, עיפרון ולוח שחמט – ועל כן השיטה באמת ניתנת למימוש בבית.</a:t>
            </a:r>
            <a:endParaRPr lang="he-IL" sz="2200" dirty="0">
              <a:effectLst/>
              <a:latin typeface="Ploni DL 1.1 AAA" pitchFamily="2" charset="-79"/>
              <a:ea typeface="Calibri" panose="020F0502020204030204" pitchFamily="34" charset="0"/>
              <a:cs typeface="Ploni DL 1.1 AAA" pitchFamily="2" charset="-79"/>
            </a:endParaRPr>
          </a:p>
          <a:p>
            <a:pPr algn="r" rtl="1">
              <a:spcAft>
                <a:spcPts val="800"/>
              </a:spcAft>
            </a:pPr>
            <a:r>
              <a:rPr lang="he-IL" sz="2200" dirty="0"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השיטה מתבצעת באמצעות טכניקה הנקראת "</a:t>
            </a:r>
            <a:r>
              <a:rPr lang="en-US" sz="2200" dirty="0"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Week Structure Lighting</a:t>
            </a:r>
            <a:r>
              <a:rPr lang="he-IL" sz="2200" dirty="0"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" שבה משתמשים בצללים של מקל על האובייקט הנסרק כדי לשחזר את התכונות התלת ממדיות של האובייקט.</a:t>
            </a:r>
          </a:p>
          <a:p>
            <a:pPr algn="r" rtl="1">
              <a:spcAft>
                <a:spcPts val="800"/>
              </a:spcAft>
            </a:pPr>
            <a:r>
              <a:rPr lang="he-IL" sz="2200" dirty="0">
                <a:effectLst/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בפרויקט זה, נסביר את שיטת הסריקה ונציג את תוצאות הסורק שלנו.</a:t>
            </a:r>
          </a:p>
        </p:txBody>
      </p:sp>
    </p:spTree>
    <p:extLst>
      <p:ext uri="{BB962C8B-B14F-4D97-AF65-F5344CB8AC3E}">
        <p14:creationId xmlns:p14="http://schemas.microsoft.com/office/powerpoint/2010/main" val="89484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256" y="1000278"/>
            <a:ext cx="3941691" cy="1112331"/>
          </a:xfrm>
        </p:spPr>
        <p:txBody>
          <a:bodyPr>
            <a:noAutofit/>
          </a:bodyPr>
          <a:lstStyle/>
          <a:p>
            <a:pPr algn="ctr" rtl="1"/>
            <a:r>
              <a:rPr lang="en-US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ת</a:t>
            </a:r>
            <a:r>
              <a:rPr lang="he-IL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יאור השיטה בקצרה</a:t>
            </a:r>
            <a:endParaRPr lang="en-US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78907-4447-E01E-D82B-D8C5360F9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071" y="2541413"/>
            <a:ext cx="4379047" cy="4302990"/>
          </a:xfrm>
        </p:spPr>
        <p:txBody>
          <a:bodyPr>
            <a:normAutofit/>
          </a:bodyPr>
          <a:lstStyle/>
          <a:p>
            <a:pPr marL="0" indent="0" algn="r" rtl="1">
              <a:spcAft>
                <a:spcPts val="800"/>
              </a:spcAft>
              <a:buNone/>
            </a:pPr>
            <a:r>
              <a:rPr lang="he-IL" sz="2000" b="1" dirty="0"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תיאור מאויר של תהליך הסריקה:</a:t>
            </a:r>
            <a:endParaRPr lang="en-US" sz="2000" b="1" dirty="0">
              <a:effectLst/>
              <a:latin typeface="Ploni DL 1.1 AAA" pitchFamily="2" charset="-79"/>
              <a:ea typeface="Calibri" panose="020F0502020204030204" pitchFamily="34" charset="0"/>
              <a:cs typeface="Ploni DL 1.1 AAA" pitchFamily="2" charset="-79"/>
            </a:endParaRPr>
          </a:p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he-IL" sz="1800" dirty="0">
                <a:latin typeface="Ploni DL 1.1 AAA" pitchFamily="2" charset="-79"/>
                <a:ea typeface="Calibri" panose="020F0502020204030204" pitchFamily="34" charset="0"/>
                <a:cs typeface="Ploni DL 1.1 AAA" pitchFamily="2" charset="-79"/>
              </a:rPr>
              <a:t>כאשר מקל מועבר מעל האובייקט הנסרק, צל המקל יוטל על האובייקט ועל השולחן עליו הוא מונח.</a:t>
            </a:r>
            <a:endParaRPr lang="he-IL" sz="1800" dirty="0">
              <a:effectLst/>
              <a:latin typeface="Ploni DL 1.1 AAA" pitchFamily="2" charset="-79"/>
              <a:ea typeface="Calibri" panose="020F0502020204030204" pitchFamily="34" charset="0"/>
              <a:cs typeface="Ploni DL 1.1 AAA" pitchFamily="2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>
                <a:latin typeface="Ploni DL 1.1 AAA" pitchFamily="2" charset="-79"/>
                <a:cs typeface="Ploni DL 1.1 AAA" pitchFamily="2" charset="-79"/>
              </a:rPr>
              <a:t>המצלמה תצלם וידאו של האובייקט בזמן הסריקה, ולכן ניתן להפיק מהווידאו רצף של </a:t>
            </a:r>
            <a:r>
              <a:rPr lang="he-IL" sz="1800" dirty="0" err="1">
                <a:latin typeface="Ploni DL 1.1 AAA" pitchFamily="2" charset="-79"/>
                <a:cs typeface="Ploni DL 1.1 AAA" pitchFamily="2" charset="-79"/>
              </a:rPr>
              <a:t>פריימים</a:t>
            </a:r>
            <a:r>
              <a:rPr lang="he-IL" sz="1800" dirty="0">
                <a:latin typeface="Ploni DL 1.1 AAA" pitchFamily="2" charset="-79"/>
                <a:cs typeface="Ploni DL 1.1 AAA" pitchFamily="2" charset="-79"/>
              </a:rPr>
              <a:t> של האובייקט והצל.</a:t>
            </a:r>
            <a:endParaRPr lang="en-US" sz="1800" dirty="0">
              <a:latin typeface="Ploni DL 1.1 AAA" pitchFamily="2" charset="-79"/>
              <a:cs typeface="Ploni DL 1.1 AAA" pitchFamily="2" charset="-79"/>
            </a:endParaRPr>
          </a:p>
          <a:p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7579726" y="2237600"/>
            <a:ext cx="3770392" cy="0"/>
          </a:xfrm>
          <a:prstGeom prst="line">
            <a:avLst/>
          </a:prstGeom>
          <a:ln w="34925">
            <a:solidFill>
              <a:srgbClr val="FFC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DAFD67E-1B0B-7495-DDC3-08EA4056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" y="471521"/>
            <a:ext cx="6963612" cy="64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5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19079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 err="1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קליברציה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/>
              <p:nvPr/>
            </p:nvSpPr>
            <p:spPr>
              <a:xfrm>
                <a:off x="1597742" y="1933458"/>
                <a:ext cx="899651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sz="20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מטרת </a:t>
                </a:r>
                <a:r>
                  <a:rPr lang="he-IL" sz="2000" dirty="0" err="1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הקליברציה</a:t>
                </a:r>
                <a:r>
                  <a:rPr lang="he-IL" sz="20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היא לשחזר את הגיאומטריה של המבנה (כלומר, המיקום של מישור השולחן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+mj-cs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+mj-cs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</a:t>
                </a:r>
                <a:r>
                  <a:rPr lang="he-IL" sz="2000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 , </a:t>
                </a:r>
                <a:r>
                  <a:rPr lang="he-IL" sz="20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של מקור האור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he-IL" sz="20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, ושל הפרמטרים הפנימיים והחיצוניים של המצלמה. </a:t>
                </a:r>
                <a:endParaRPr lang="en-US" sz="20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0" indent="0" algn="r" rtl="1">
                  <a:buNone/>
                </a:pPr>
                <a:endParaRPr lang="en-US" sz="20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algn="r" rtl="1"/>
                <a:r>
                  <a:rPr lang="he-IL" sz="2000" dirty="0" err="1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הקליברציה</a:t>
                </a:r>
                <a:r>
                  <a:rPr lang="he-IL" sz="20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מתחלקת ל-2 חלקים</a:t>
                </a:r>
                <a:r>
                  <a:rPr lang="en-US" sz="20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:</a:t>
                </a:r>
                <a:endParaRPr lang="en-US" sz="2000" dirty="0"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342900" indent="-342900" algn="r" rtl="1">
                  <a:buAutoNum type="arabicPeriod"/>
                </a:pPr>
                <a:r>
                  <a:rPr lang="he-IL" sz="2000" dirty="0" err="1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קליברציה</a:t>
                </a:r>
                <a:r>
                  <a:rPr lang="he-IL" sz="2000" dirty="0">
                    <a:effectLst/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של המצלמה</a:t>
                </a:r>
              </a:p>
              <a:p>
                <a:pPr marL="342900" indent="-342900" algn="r" rtl="1">
                  <a:buAutoNum type="arabicPeriod"/>
                </a:pPr>
                <a:r>
                  <a:rPr lang="he-IL" sz="2000" dirty="0" err="1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קליברציה</a:t>
                </a:r>
                <a:r>
                  <a:rPr lang="he-IL" sz="2000" dirty="0">
                    <a:latin typeface="Ploni DL 1.1 AAA" pitchFamily="2" charset="-79"/>
                    <a:ea typeface="Calibri" panose="020F0502020204030204" pitchFamily="34" charset="0"/>
                    <a:cs typeface="Ploni DL 1.1 AAA" pitchFamily="2" charset="-79"/>
                  </a:rPr>
                  <a:t> של המנורה</a:t>
                </a:r>
                <a:endParaRPr lang="he-IL" sz="20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742" y="1933458"/>
                <a:ext cx="8996516" cy="1938992"/>
              </a:xfrm>
              <a:prstGeom prst="rect">
                <a:avLst/>
              </a:prstGeom>
              <a:blipFill>
                <a:blip r:embed="rId2"/>
                <a:stretch>
                  <a:fillRect t="-1961" r="-704" b="-45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23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74959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 err="1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קליברציה</a:t>
            </a:r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 של המצלמה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214988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C9E0F2-DA17-233C-779D-A3A3BB82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7" y="2521546"/>
            <a:ext cx="4586748" cy="4013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67A5C-E63D-B4D3-445A-195D0D74F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97" y="2532477"/>
            <a:ext cx="3048000" cy="17145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03ECCFD-A158-959B-0DF3-475723035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91" y="2522501"/>
            <a:ext cx="3048000" cy="1714500"/>
          </a:xfrm>
          <a:prstGeom prst="rect">
            <a:avLst/>
          </a:prstGeom>
        </p:spPr>
      </p:pic>
      <p:pic>
        <p:nvPicPr>
          <p:cNvPr id="10" name="Picture 9" descr="A black and white checkered board&#10;&#10;Description automatically generated with low confidence">
            <a:extLst>
              <a:ext uri="{FF2B5EF4-FFF2-40B4-BE49-F238E27FC236}">
                <a16:creationId xmlns:a16="http://schemas.microsoft.com/office/drawing/2014/main" id="{D3BAA999-BE52-65D2-350D-238D96D84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97" y="4358383"/>
            <a:ext cx="3048000" cy="17145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2ED-EF5D-23F5-6578-13B21D57E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90" y="4358382"/>
            <a:ext cx="3047999" cy="1714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549AC9-3060-5C4E-F42E-5CF33E7E9D0E}"/>
              </a:ext>
            </a:extLst>
          </p:cNvPr>
          <p:cNvSpPr txBox="1"/>
          <p:nvPr/>
        </p:nvSpPr>
        <p:spPr>
          <a:xfrm>
            <a:off x="703007" y="1621866"/>
            <a:ext cx="4586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he-IL" sz="2000" b="1" dirty="0">
                <a:latin typeface="Ploni DL 1.1 AAA" pitchFamily="2" charset="-79"/>
                <a:cs typeface="Ploni DL 1.1 AAA" pitchFamily="2" charset="-79"/>
              </a:rPr>
              <a:t>התוצאה של מיפוי של מרכז המצלמה והנקודות של הלוח </a:t>
            </a:r>
            <a:r>
              <a:rPr lang="he-IL" sz="2000" b="1" dirty="0" err="1">
                <a:latin typeface="Ploni DL 1.1 AAA" pitchFamily="2" charset="-79"/>
                <a:cs typeface="Ploni DL 1.1 AAA" pitchFamily="2" charset="-79"/>
              </a:rPr>
              <a:t>לקורדינטות</a:t>
            </a:r>
            <a:r>
              <a:rPr lang="he-IL" sz="2000" b="1" dirty="0">
                <a:latin typeface="Ploni DL 1.1 AAA" pitchFamily="2" charset="-79"/>
                <a:cs typeface="Ploni DL 1.1 AAA" pitchFamily="2" charset="-79"/>
              </a:rPr>
              <a:t> העולם:</a:t>
            </a:r>
            <a:endParaRPr lang="en-IL" sz="2000" b="1" dirty="0">
              <a:latin typeface="Ploni DL 1.1 AAA" pitchFamily="2" charset="-79"/>
              <a:cs typeface="Ploni DL 1.1 AAA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14864-2A0B-7CD8-AD34-0CCDCC017633}"/>
              </a:ext>
            </a:extLst>
          </p:cNvPr>
          <p:cNvSpPr txBox="1"/>
          <p:nvPr/>
        </p:nvSpPr>
        <p:spPr>
          <a:xfrm>
            <a:off x="6374015" y="1621866"/>
            <a:ext cx="4586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he-IL" sz="2000" b="1" dirty="0">
                <a:latin typeface="Ploni DL 1.1 AAA" pitchFamily="2" charset="-79"/>
                <a:cs typeface="Ploni DL 1.1 AAA" pitchFamily="2" charset="-79"/>
              </a:rPr>
              <a:t>4 מתוך 80 התמונות שבהן השתמשנו לתהליך </a:t>
            </a:r>
            <a:r>
              <a:rPr lang="he-IL" sz="2000" b="1" dirty="0" err="1">
                <a:latin typeface="Ploni DL 1.1 AAA" pitchFamily="2" charset="-79"/>
                <a:cs typeface="Ploni DL 1.1 AAA" pitchFamily="2" charset="-79"/>
              </a:rPr>
              <a:t>הקליברציה</a:t>
            </a:r>
            <a:r>
              <a:rPr lang="he-IL" sz="2000" b="1" dirty="0">
                <a:latin typeface="Ploni DL 1.1 AAA" pitchFamily="2" charset="-79"/>
                <a:cs typeface="Ploni DL 1.1 AAA" pitchFamily="2" charset="-79"/>
              </a:rPr>
              <a:t>:</a:t>
            </a:r>
            <a:endParaRPr lang="en-IL" sz="2000" b="1" dirty="0">
              <a:latin typeface="Ploni DL 1.1 AAA" pitchFamily="2" charset="-79"/>
              <a:cs typeface="Ploni DL 1.1 AA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508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5496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 err="1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קליברציה</a:t>
            </a:r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 של המנורה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/>
              <p:nvPr/>
            </p:nvSpPr>
            <p:spPr>
              <a:xfrm>
                <a:off x="6379143" y="1808928"/>
                <a:ext cx="5193426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מוצאים בתמונה את הפיקסלים השייכים ל-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L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Ploni DL 1.1 AAA" pitchFamily="2" charset="-79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L" sz="2000" dirty="0">
                    <a:effectLst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 ו-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L" i="1"/>
                        </m:ctrlPr>
                      </m:accPr>
                      <m:e>
                        <m:r>
                          <a:rPr lang="en-US" i="1"/>
                          <m:t>𝑏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</a:t>
                </a:r>
              </a:p>
              <a:p>
                <a:pPr marL="342900" indent="-342900" algn="r" defTabSz="914400" rtl="1" eaLnBrk="1" latinLnBrk="0" hangingPunct="1">
                  <a:buFontTx/>
                  <a:buChar char="-"/>
                </a:pPr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rtl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מחשבים בעזרתם את הקורדינטות של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𝑠</m:t>
                        </m:r>
                      </m:sub>
                    </m:sSub>
                  </m:oMath>
                </a14:m>
                <a:r>
                  <a:rPr lang="en-IL" sz="2000" dirty="0">
                    <a:effectLst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ואת</a:t>
                </a:r>
                <a14:m>
                  <m:oMath xmlns:m="http://schemas.openxmlformats.org/officeDocument/2006/math">
                    <m:r>
                      <a:rPr lang="en-US" i="1"/>
                      <m:t>𝐾</m:t>
                    </m:r>
                  </m:oMath>
                </a14:m>
                <a:r>
                  <a:rPr lang="en-IL" sz="2000" dirty="0">
                    <a:effectLst/>
                  </a:rPr>
                  <a:t> </a:t>
                </a:r>
                <a:r>
                  <a:rPr lang="he-IL" sz="2000" dirty="0">
                    <a:effectLst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בעולם האמיתי</a:t>
                </a:r>
                <a:endParaRPr lang="he-IL" sz="2000" dirty="0">
                  <a:effectLst/>
                </a:endParaRPr>
              </a:p>
              <a:p>
                <a:pPr marL="342900" indent="-342900" algn="r" rtl="1">
                  <a:buFontTx/>
                  <a:buChar char="-"/>
                </a:pPr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defTabSz="914400" rtl="1" eaLnBrk="1" latinLnBrk="0" hangingPunct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בעזרת הגובה של העיפרון שידוע לנו, מוצאים את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𝑇</m:t>
                    </m:r>
                  </m:oMath>
                </a14:m>
                <a:r>
                  <a:rPr lang="en-IL" sz="2000" dirty="0">
                    <a:effectLst/>
                  </a:rPr>
                  <a:t> </a:t>
                </a:r>
                <a:endParaRPr lang="he-IL" sz="2000" dirty="0">
                  <a:effectLst/>
                </a:endParaRPr>
              </a:p>
              <a:p>
                <a:pPr marL="342900" indent="-342900" algn="r" defTabSz="914400" rtl="1" eaLnBrk="1" latinLnBrk="0" hangingPunct="1">
                  <a:buFontTx/>
                  <a:buChar char="-"/>
                </a:pPr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defTabSz="914400" rtl="1" eaLnBrk="1" latinLnBrk="0" hangingPunct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מקור האור S חייב להימצא בקו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Δ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=</m:t>
                    </m:r>
                    <m:d>
                      <m:dPr>
                        <m:ctrlPr>
                          <a:rPr lang="en-IL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𝑇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,</m:t>
                        </m:r>
                        <m:sSub>
                          <m:sSubPr>
                            <m:ctrlPr>
                              <a:rPr lang="en-IL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Ploni DL 1.1 AAA" pitchFamily="2" charset="-79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Ploni DL 1.1 AAA" pitchFamily="2" charset="-79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IL" sz="2000" dirty="0">
                    <a:effectLst/>
                  </a:rPr>
                  <a:t> </a:t>
                </a:r>
                <a:endParaRPr lang="he-IL" sz="2000" dirty="0">
                  <a:effectLst/>
                </a:endParaRPr>
              </a:p>
              <a:p>
                <a:pPr marL="342900" indent="-342900" algn="r" defTabSz="914400" rtl="1" eaLnBrk="1" latinLnBrk="0" hangingPunct="1">
                  <a:buFontTx/>
                  <a:buChar char="-"/>
                </a:pPr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rtl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חוזרים על התהליך מס' פעמים ומוצאים את נקודת החיתוך המשוערת של הקווים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Δ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, …, </m:t>
                    </m:r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n</m:t>
                        </m:r>
                      </m:sub>
                    </m:sSub>
                  </m:oMath>
                </a14:m>
                <a:endParaRPr lang="he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algn="r" rtl="1"/>
                <a:endParaRPr lang="en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342900" indent="-342900" algn="r" rtl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נקודה זו היא מיקום האור המשוער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Ploni DL 1.1 AAA" pitchFamily="2" charset="-79"/>
                      </a:rPr>
                      <m:t>𝑆</m:t>
                    </m:r>
                  </m:oMath>
                </a14:m>
                <a:r>
                  <a:rPr lang="en-IL" sz="2000" dirty="0">
                    <a:effectLst/>
                  </a:rPr>
                  <a:t> </a:t>
                </a:r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143" y="1808928"/>
                <a:ext cx="5193426" cy="4678204"/>
              </a:xfrm>
              <a:prstGeom prst="rect">
                <a:avLst/>
              </a:prstGeom>
              <a:blipFill>
                <a:blip r:embed="rId2"/>
                <a:stretch>
                  <a:fillRect t="-813" r="-976" b="-13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2E05C455-8B54-34A2-A6AB-01EE92208C50}"/>
              </a:ext>
            </a:extLst>
          </p:cNvPr>
          <p:cNvSpPr txBox="1">
            <a:spLocks/>
          </p:cNvSpPr>
          <p:nvPr/>
        </p:nvSpPr>
        <p:spPr>
          <a:xfrm>
            <a:off x="0" y="971177"/>
            <a:ext cx="12192000" cy="39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oni DL 1.1 AAA D-Bold" pitchFamily="2" charset="-79"/>
                <a:cs typeface="Ploni DL 1.1 AAA D-Bold" pitchFamily="2" charset="-79"/>
              </a:rPr>
              <a:t>תיאור התהליך בכלליות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Ploni DL 1.1 AAA D-Bold" pitchFamily="2" charset="-79"/>
              <a:cs typeface="Ploni DL 1.1 AAA D-Bold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D3E0F-FDBE-9DCA-B8AD-0611D3283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53" y="1637760"/>
            <a:ext cx="5529890" cy="500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19079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 err="1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קליברציה</a:t>
            </a:r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 של המנורה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A black pen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3FB9F6CC-27DB-8926-5893-3EF6A88F7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46" y="4693382"/>
            <a:ext cx="3048000" cy="1714500"/>
          </a:xfrm>
          <a:prstGeom prst="rect">
            <a:avLst/>
          </a:prstGeom>
        </p:spPr>
      </p:pic>
      <p:pic>
        <p:nvPicPr>
          <p:cNvPr id="9" name="Picture 8" descr="A picture containing outdoor&#10;&#10;Description automatically generated">
            <a:extLst>
              <a:ext uri="{FF2B5EF4-FFF2-40B4-BE49-F238E27FC236}">
                <a16:creationId xmlns:a16="http://schemas.microsoft.com/office/drawing/2014/main" id="{D5B48162-E219-EAED-267E-53D9F4888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040" y="4693382"/>
            <a:ext cx="3048000" cy="1714500"/>
          </a:xfrm>
          <a:prstGeom prst="rect">
            <a:avLst/>
          </a:prstGeom>
        </p:spPr>
      </p:pic>
      <p:pic>
        <p:nvPicPr>
          <p:cNvPr id="11" name="Picture 10" descr="A rocket flying in the sky&#10;&#10;Description automatically generated with low confidence">
            <a:extLst>
              <a:ext uri="{FF2B5EF4-FFF2-40B4-BE49-F238E27FC236}">
                <a16:creationId xmlns:a16="http://schemas.microsoft.com/office/drawing/2014/main" id="{AB668DA3-2B94-53D1-FF4D-7E2E86AE3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46" y="2867476"/>
            <a:ext cx="3048000" cy="171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DAFAA-4E91-9882-C9DB-7FB40F7A6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040" y="2867476"/>
            <a:ext cx="3048000" cy="171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E0202F-15C6-ED84-3DE8-55FCF0B29DC1}"/>
              </a:ext>
            </a:extLst>
          </p:cNvPr>
          <p:cNvSpPr txBox="1"/>
          <p:nvPr/>
        </p:nvSpPr>
        <p:spPr>
          <a:xfrm>
            <a:off x="0" y="196456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he-IL" sz="2000" dirty="0">
                <a:latin typeface="Ploni DL 1.1 AAA" pitchFamily="2" charset="-79"/>
                <a:cs typeface="Ploni DL 1.1 AAA" pitchFamily="2" charset="-79"/>
              </a:rPr>
              <a:t>בחרנו לבצע את </a:t>
            </a:r>
            <a:r>
              <a:rPr lang="he-IL" sz="2000" dirty="0" err="1">
                <a:latin typeface="Ploni DL 1.1 AAA" pitchFamily="2" charset="-79"/>
                <a:cs typeface="Ploni DL 1.1 AAA" pitchFamily="2" charset="-79"/>
              </a:rPr>
              <a:t>הקליברציה</a:t>
            </a:r>
            <a:r>
              <a:rPr lang="he-IL" sz="2000" dirty="0">
                <a:latin typeface="Ploni DL 1.1 AAA" pitchFamily="2" charset="-79"/>
                <a:cs typeface="Ploni DL 1.1 AAA" pitchFamily="2" charset="-79"/>
              </a:rPr>
              <a:t> בעזרת 4 תמונות (שיתנו לנו 4 קווים שונים):</a:t>
            </a:r>
            <a:endParaRPr lang="en-IL" sz="2000" dirty="0">
              <a:latin typeface="Ploni DL 1.1 AAA" pitchFamily="2" charset="-79"/>
              <a:cs typeface="Ploni DL 1.1 AA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017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7295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 err="1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קליברציה</a:t>
            </a:r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 של המנורה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500116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E0202F-15C6-ED84-3DE8-55FCF0B29DC1}"/>
              </a:ext>
            </a:extLst>
          </p:cNvPr>
          <p:cNvSpPr txBox="1"/>
          <p:nvPr/>
        </p:nvSpPr>
        <p:spPr>
          <a:xfrm>
            <a:off x="4395192" y="1724704"/>
            <a:ext cx="7114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>
                <a:latin typeface="Ploni DL 1.1 AAA" pitchFamily="2" charset="-79"/>
                <a:cs typeface="Ploni DL 1.1 AAA" pitchFamily="2" charset="-79"/>
              </a:rPr>
              <a:t>לאחר מכן, בחרנו בכל תמונה את הפיקסל של תחתית העט וקצה העט:</a:t>
            </a:r>
            <a:endParaRPr lang="en-IL" sz="2000" dirty="0">
              <a:latin typeface="Ploni DL 1.1 AAA" pitchFamily="2" charset="-79"/>
              <a:cs typeface="Ploni DL 1.1 AAA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BDCF0-4302-23CE-7CFB-7EADC630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682" y="2496925"/>
            <a:ext cx="4912932" cy="36846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C95CC4-F64A-546A-AB5A-3A3E29A61EE1}"/>
              </a:ext>
            </a:extLst>
          </p:cNvPr>
          <p:cNvSpPr/>
          <p:nvPr/>
        </p:nvSpPr>
        <p:spPr>
          <a:xfrm>
            <a:off x="7546332" y="4878546"/>
            <a:ext cx="76927" cy="74862"/>
          </a:xfrm>
          <a:prstGeom prst="ellipse">
            <a:avLst/>
          </a:prstGeom>
          <a:solidFill>
            <a:srgbClr val="FFC00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D9703-AB46-051C-6C01-CB048D93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9" y="2496925"/>
            <a:ext cx="5002491" cy="369352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E312259-A6B3-F610-F1C6-717784EBEE4A}"/>
              </a:ext>
            </a:extLst>
          </p:cNvPr>
          <p:cNvSpPr/>
          <p:nvPr/>
        </p:nvSpPr>
        <p:spPr>
          <a:xfrm>
            <a:off x="2817855" y="4644650"/>
            <a:ext cx="76927" cy="74862"/>
          </a:xfrm>
          <a:prstGeom prst="ellipse">
            <a:avLst/>
          </a:prstGeom>
          <a:solidFill>
            <a:srgbClr val="FFC00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2A9439DB-C76E-23AC-1137-64DD21047E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81011"/>
                <a:ext cx="12192000" cy="3912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5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rtl="1"/>
                <a:r>
                  <a:rPr lang="he-IL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loni DL 1.1 AAA D-Bold" pitchFamily="2" charset="-79"/>
                    <a:cs typeface="Ploni DL 1.1 AAA D-Bold" pitchFamily="2" charset="-79"/>
                  </a:rPr>
                  <a:t>בחירת הפיקסלים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L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Ploni DL 1.1 AAA" pitchFamily="2" charset="-79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L" sz="2400" dirty="0">
                    <a:effectLst/>
                  </a:rPr>
                  <a:t> </a:t>
                </a:r>
                <a:r>
                  <a:rPr lang="he-IL" sz="2400" dirty="0">
                    <a:latin typeface="Ploni DL 1.1 AAA" pitchFamily="2" charset="-79"/>
                    <a:cs typeface="Ploni DL 1.1 AAA" pitchFamily="2" charset="-79"/>
                  </a:rPr>
                  <a:t>  </a:t>
                </a:r>
                <a:r>
                  <a:rPr lang="he-IL" sz="3200" dirty="0">
                    <a:latin typeface="Ploni DL 1.1 AAA" pitchFamily="2" charset="-79"/>
                    <a:cs typeface="Ploni DL 1.1 AAA" pitchFamily="2" charset="-79"/>
                  </a:rPr>
                  <a:t>ו-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he-IL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loni DL 1.1 AAA D-Bold" pitchFamily="2" charset="-79"/>
                    <a:cs typeface="Ploni DL 1.1 AAA D-Bold" pitchFamily="2" charset="-79"/>
                  </a:rPr>
                  <a:t> 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loni DL 1.1 AAA D-Bold" pitchFamily="2" charset="-79"/>
                  <a:cs typeface="Ploni DL 1.1 AAA D-Bold" pitchFamily="2" charset="-79"/>
                </a:endParaRPr>
              </a:p>
            </p:txBody>
          </p:sp>
        </mc:Choice>
        <mc:Fallback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2A9439DB-C76E-23AC-1137-64DD21047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011"/>
                <a:ext cx="12192000" cy="391296"/>
              </a:xfrm>
              <a:prstGeom prst="rect">
                <a:avLst/>
              </a:prstGeom>
              <a:blipFill>
                <a:blip r:embed="rId4"/>
                <a:stretch>
                  <a:fillRect t="-28125" b="-34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96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676-98E0-63D1-38D5-EC559F6D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7007"/>
            <a:ext cx="12192000" cy="681037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b="1" dirty="0" err="1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קליברציה</a:t>
            </a:r>
            <a:r>
              <a:rPr lang="he-IL" sz="5400" b="1" dirty="0">
                <a:solidFill>
                  <a:srgbClr val="FFC001"/>
                </a:solidFill>
                <a:latin typeface="Ploni DL 1.1 AAA" pitchFamily="2" charset="-79"/>
                <a:cs typeface="Ploni DL 1.1 AAA" pitchFamily="2" charset="-79"/>
              </a:rPr>
              <a:t> של המנורה</a:t>
            </a:r>
            <a:endParaRPr lang="en-US" sz="5400" b="1" dirty="0">
              <a:solidFill>
                <a:srgbClr val="FFC001"/>
              </a:solidFill>
              <a:latin typeface="Ploni DL 1.1 AAA" pitchFamily="2" charset="-79"/>
              <a:cs typeface="Ploni DL 1.1 AAA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B12FBA-D5A8-3715-02FB-FB3C8564D179}"/>
              </a:ext>
            </a:extLst>
          </p:cNvPr>
          <p:cNvCxnSpPr>
            <a:cxnSpLocks/>
          </p:cNvCxnSpPr>
          <p:nvPr/>
        </p:nvCxnSpPr>
        <p:spPr>
          <a:xfrm>
            <a:off x="0" y="1362468"/>
            <a:ext cx="12192000" cy="0"/>
          </a:xfrm>
          <a:prstGeom prst="line">
            <a:avLst/>
          </a:prstGeom>
          <a:ln w="34925">
            <a:solidFill>
              <a:srgbClr val="FFC001">
                <a:alpha val="31971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/>
              <p:nvPr/>
            </p:nvSpPr>
            <p:spPr>
              <a:xfrm>
                <a:off x="835742" y="1450952"/>
                <a:ext cx="9753600" cy="5790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r" defTabSz="914400" rtl="1" eaLnBrk="1" latinLnBrk="0" hangingPunct="1"/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בהינתן פיקסל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L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L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המייצג נקודה הנמצאת על השולחן בתמונה, נחשב את הנקודה בעולם האמיתי שמתאימה לפיקסל זה באופן הבא:</a:t>
                </a:r>
              </a:p>
              <a:p>
                <a:pPr marL="0" algn="r" defTabSz="914400" rtl="1" eaLnBrk="1" latinLnBrk="0" hangingPunct="1"/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rtl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מחשבים את מרכז המצלמה: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/>
                        </m:ctrlPr>
                      </m:sSubPr>
                      <m:e>
                        <m:r>
                          <a:rPr lang="en-US" i="1"/>
                          <m:t>𝑂</m:t>
                        </m:r>
                      </m:e>
                      <m:sub>
                        <m:r>
                          <a:rPr lang="en-US" i="1"/>
                          <m:t>𝑐</m:t>
                        </m:r>
                      </m:sub>
                    </m:sSub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=−</m:t>
                    </m:r>
                    <m:sSup>
                      <m:sSupPr>
                        <m:ctrlPr>
                          <a:rPr lang="en-IL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−1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IL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IL" sz="2000" dirty="0">
                    <a:effectLst/>
                  </a:rPr>
                  <a:t> </a:t>
                </a:r>
                <a:endParaRPr lang="he-IL" sz="2000" dirty="0">
                  <a:effectLst/>
                </a:endParaRPr>
              </a:p>
              <a:p>
                <a:pPr marL="342900" indent="-342900" algn="r" rtl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מחשבים את הכיוון של הקרן היוצאת ממרכז המצלמה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 </m:t>
                    </m:r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𝑂</m:t>
                    </m:r>
                  </m:oMath>
                </a14:m>
                <a:r>
                  <a:rPr lang="en-US" sz="2000" dirty="0">
                    <a:latin typeface="Ploni DL 1.1 AAA" pitchFamily="2" charset="-79"/>
                    <a:cs typeface="Ploni DL 1.1 AAA" pitchFamily="2" charset="-79"/>
                  </a:rPr>
                  <a:t> </a:t>
                </a: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אל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L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בקורדינטות של העולם: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IL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L" i="1"/>
                        </m:ctrlPr>
                      </m:sSupPr>
                      <m:e>
                        <m:r>
                          <a:rPr lang="en-US" i="1"/>
                          <m:t>𝑅</m:t>
                        </m:r>
                      </m:e>
                      <m:sup>
                        <m:r>
                          <a:rPr lang="en-US" i="1"/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I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L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rtl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הנקודה בעולם האמיתי חייבת להיות על הקו: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L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Ploni DL 1.1 AAA" pitchFamily="2" charset="-79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=</m:t>
                    </m:r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𝑂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𝑡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∗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Ploni DL 1.1 AAA" pitchFamily="2" charset="-79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Ploni DL 1.1 AAA" pitchFamily="2" charset="-79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Ploni DL 1.1 AAA" pitchFamily="2" charset="-79"/>
                              </a:rPr>
                              <m:t>𝑐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Ploni DL 1.1 AAA" pitchFamily="2" charset="-79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Ploni DL 1.1 AAA" pitchFamily="2" charset="-79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Ploni DL 1.1 AAA" pitchFamily="2" charset="-79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Ploni DL 1.1 AAA" pitchFamily="2" charset="-79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Ploni DL 1.1 AAA" pitchFamily="2" charset="-79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IL" sz="1800" dirty="0">
                  <a:effectLst/>
                  <a:latin typeface="Ploni DL 1.1 AAA" pitchFamily="2" charset="-79"/>
                  <a:ea typeface="Calibri" panose="020F0502020204030204" pitchFamily="34" charset="0"/>
                  <a:cs typeface="Ploni DL 1.1 AAA" pitchFamily="2" charset="-79"/>
                </a:endParaRPr>
              </a:p>
              <a:p>
                <a:pPr marL="342900" indent="-342900" algn="r" rtl="1">
                  <a:buFontTx/>
                  <a:buChar char="-"/>
                </a:pPr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מאחר והנקודה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L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loni DL 1.1 AAA" pitchFamily="2" charset="-79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L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Ploni DL 1.1 AAA" pitchFamily="2" charset="-79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Ploni DL 1.1 AAA" pitchFamily="2" charset="-79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 נמצאת על השולחן, ה-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𝑍</m:t>
                    </m:r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שלה בהכרח </a:t>
                </a:r>
                <a14:m>
                  <m:oMath xmlns:m="http://schemas.openxmlformats.org/officeDocument/2006/math">
                    <m:r>
                      <a:rPr lang="en-US" i="1"/>
                      <m:t>0</m:t>
                    </m:r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, ומכאן ניתן למצוא בקלות את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Ploni DL 1.1 AAA" pitchFamily="2" charset="-79"/>
                      </a:rPr>
                      <m:t>𝑡</m:t>
                    </m:r>
                  </m:oMath>
                </a14:m>
                <a:r>
                  <a:rPr lang="he-IL" sz="2000" dirty="0">
                    <a:latin typeface="Ploni DL 1.1 AAA" pitchFamily="2" charset="-79"/>
                    <a:cs typeface="Ploni DL 1.1 AAA" pitchFamily="2" charset="-79"/>
                  </a:rPr>
                  <a:t>, ולחשב את הנקודה המבוקשת.</a:t>
                </a:r>
              </a:p>
              <a:p>
                <a:pPr marL="342900" indent="-342900" algn="r" defTabSz="914400" rtl="1" eaLnBrk="1" latinLnBrk="0" hangingPunct="1">
                  <a:buFontTx/>
                  <a:buChar char="-"/>
                </a:pPr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  <a:p>
                <a:pPr marL="342900" indent="-342900" algn="r" defTabSz="914400" rtl="1" eaLnBrk="1" latinLnBrk="0" hangingPunct="1">
                  <a:buFont typeface="Arial" panose="020B0604020202020204" pitchFamily="34" charset="0"/>
                  <a:buChar char="•"/>
                </a:pPr>
                <a:endParaRPr lang="he-IL" sz="2000" dirty="0">
                  <a:latin typeface="Ploni DL 1.1 AAA" pitchFamily="2" charset="-79"/>
                  <a:cs typeface="Ploni DL 1.1 AAA" pitchFamily="2" charset="-79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E0202F-15C6-ED84-3DE8-55FCF0B2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42" y="1450952"/>
                <a:ext cx="9753600" cy="5790624"/>
              </a:xfrm>
              <a:prstGeom prst="rect">
                <a:avLst/>
              </a:prstGeom>
              <a:blipFill>
                <a:blip r:embed="rId2"/>
                <a:stretch>
                  <a:fillRect r="-650" b="-8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E05C455-8B54-34A2-A6AB-01EE92208C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82689"/>
                <a:ext cx="12192000" cy="3912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5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rtl="1"/>
                <a:r>
                  <a:rPr lang="he-IL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loni DL 1.1 AAA D-Bold" pitchFamily="2" charset="-79"/>
                    <a:cs typeface="Ploni DL 1.1 AAA D-Bold" pitchFamily="2" charset="-79"/>
                  </a:rPr>
                  <a:t>מציאת ה-</a:t>
                </a:r>
                <a:r>
                  <a:rPr 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loni DL 1.1 AAA D-Bold" pitchFamily="2" charset="-79"/>
                    <a:cs typeface="Ploni DL 1.1 AAA D-Bold" pitchFamily="2" charset="-79"/>
                  </a:rPr>
                  <a:t>World Points</a:t>
                </a:r>
                <a:r>
                  <a:rPr lang="he-IL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loni DL 1.1 AAA D-Bold" pitchFamily="2" charset="-79"/>
                    <a:cs typeface="Ploni DL 1.1 AAA D-Bold" pitchFamily="2" charset="-79"/>
                  </a:rPr>
                  <a:t> של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L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Ploni DL 1.1 AAA" pitchFamily="2" charset="-79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Ploni DL 1.1 AAA" pitchFamily="2" charset="-79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L" sz="2400" dirty="0">
                    <a:effectLst/>
                  </a:rPr>
                  <a:t> </a:t>
                </a:r>
                <a:r>
                  <a:rPr lang="he-IL" sz="2400" dirty="0">
                    <a:latin typeface="Ploni DL 1.1 AAA" pitchFamily="2" charset="-79"/>
                    <a:cs typeface="Ploni DL 1.1 AAA" pitchFamily="2" charset="-79"/>
                  </a:rPr>
                  <a:t>  </a:t>
                </a:r>
                <a:r>
                  <a:rPr lang="he-IL" sz="3200" dirty="0">
                    <a:latin typeface="Ploni DL 1.1 AAA" pitchFamily="2" charset="-79"/>
                    <a:cs typeface="Ploni DL 1.1 AAA" pitchFamily="2" charset="-79"/>
                  </a:rPr>
                  <a:t>ו-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he-IL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loni DL 1.1 AAA D-Bold" pitchFamily="2" charset="-79"/>
                    <a:cs typeface="Ploni DL 1.1 AAA D-Bold" pitchFamily="2" charset="-79"/>
                  </a:rPr>
                  <a:t> 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loni DL 1.1 AAA D-Bold" pitchFamily="2" charset="-79"/>
                  <a:cs typeface="Ploni DL 1.1 AAA D-Bold" pitchFamily="2" charset="-79"/>
                </a:endParaRPr>
              </a:p>
            </p:txBody>
          </p:sp>
        </mc:Choice>
        <mc:Fallback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2E05C455-8B54-34A2-A6AB-01EE92208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82689"/>
                <a:ext cx="12192000" cy="391296"/>
              </a:xfrm>
              <a:prstGeom prst="rect">
                <a:avLst/>
              </a:prstGeom>
              <a:blipFill>
                <a:blip r:embed="rId3"/>
                <a:stretch>
                  <a:fillRect t="-28125" b="-34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52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5173</TotalTime>
  <Words>965</Words>
  <Application>Microsoft Macintosh PowerPoint</Application>
  <PresentationFormat>Widescreen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Ploni DL 1.1 AAA D-Bold</vt:lpstr>
      <vt:lpstr>Calibri Light</vt:lpstr>
      <vt:lpstr>Ploni DL 1.1 AAA</vt:lpstr>
      <vt:lpstr>Calibri</vt:lpstr>
      <vt:lpstr>Cambria Math</vt:lpstr>
      <vt:lpstr>Arial</vt:lpstr>
      <vt:lpstr>Office Theme</vt:lpstr>
      <vt:lpstr>פרויקט סופי בראייה ממוחשבת, 2022  3D Scanning Made Simple  Yakir Bukris, 205731359 Miriam Goldstein, 206221509</vt:lpstr>
      <vt:lpstr>מבוא</vt:lpstr>
      <vt:lpstr>תיאור השיטה בקצרה</vt:lpstr>
      <vt:lpstr>קליברציה</vt:lpstr>
      <vt:lpstr>קליברציה של המצלמה</vt:lpstr>
      <vt:lpstr>קליברציה של המנורה</vt:lpstr>
      <vt:lpstr>קליברציה של המנורה</vt:lpstr>
      <vt:lpstr>קליברציה של המנורה</vt:lpstr>
      <vt:lpstr>קליברציה של המנורה</vt:lpstr>
      <vt:lpstr>קליברציה של המנורה</vt:lpstr>
      <vt:lpstr>מציאת קו-הצל</vt:lpstr>
      <vt:lpstr>מציאת קו-הצל</vt:lpstr>
      <vt:lpstr>מציאת קו-הצל</vt:lpstr>
      <vt:lpstr>מציאת קו-הצל</vt:lpstr>
      <vt:lpstr>סריקת האובייקט</vt:lpstr>
      <vt:lpstr>סריקת האובייקט</vt:lpstr>
      <vt:lpstr>סריקת האובייקט</vt:lpstr>
      <vt:lpstr>סריקת האובייקט</vt:lpstr>
      <vt:lpstr>סריקת האובייקט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Computer Vision 3D 2022 3D Scanning Made Simple Yakir Baku 2222222222 Miriam Goldstein 206221509 </dc:title>
  <dc:creator>miriam davidson</dc:creator>
  <cp:lastModifiedBy>Yakir Bu</cp:lastModifiedBy>
  <cp:revision>112</cp:revision>
  <dcterms:created xsi:type="dcterms:W3CDTF">2022-08-30T12:34:26Z</dcterms:created>
  <dcterms:modified xsi:type="dcterms:W3CDTF">2022-09-03T21:37:24Z</dcterms:modified>
</cp:coreProperties>
</file>